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5841D8-B008-483F-977B-AEA8D9C98F9D}">
  <a:tblStyle styleId="{275841D8-B008-483F-977B-AEA8D9C98F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6"/>
  </p:normalViewPr>
  <p:slideViewPr>
    <p:cSldViewPr snapToGrid="0">
      <p:cViewPr varScale="1">
        <p:scale>
          <a:sx n="140" d="100"/>
          <a:sy n="140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8e8c2d96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8e8c2d96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81e5c266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81e5c266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8e8c2d96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8e8c2d96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81e5c266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81e5c266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8e8c2d96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8e8c2d96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8e8c2d96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8e8c2d96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81e5c266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81e5c266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81e5c266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81e5c266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81e5c266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81e5c266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81e5c266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81e5c266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8e8c2d96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8e8c2d96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81e5c266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81e5c266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8e8c2d96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8e8c2d96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81e5c266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81e5c266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hitl17/cab-dynamic-pric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ber.com/en-GB/blog/uber-dynamic-prici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avi72munde/uber-lyft-cab-pric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31625" y="284700"/>
            <a:ext cx="8520600" cy="19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Easy Cabs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6000" y="4193375"/>
            <a:ext cx="3292200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Nayantara Mohan</a:t>
            </a:r>
            <a:br>
              <a:rPr lang="en" sz="1300"/>
            </a:br>
            <a:endParaRPr sz="1300"/>
          </a:p>
          <a:p>
            <a:pPr marL="457200" lvl="0" indent="-3111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Rohit Lokwani</a:t>
            </a:r>
            <a:br>
              <a:rPr lang="en" sz="1300"/>
            </a:br>
            <a:endParaRPr sz="1300"/>
          </a:p>
          <a:p>
            <a:pPr marL="457200" lvl="0" indent="-3111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Shubha C Palachanda</a:t>
            </a:r>
            <a:endParaRPr sz="1300"/>
          </a:p>
        </p:txBody>
      </p:sp>
      <p:sp>
        <p:nvSpPr>
          <p:cNvPr id="56" name="Google Shape;56;p13"/>
          <p:cNvSpPr txBox="1"/>
          <p:nvPr/>
        </p:nvSpPr>
        <p:spPr>
          <a:xfrm>
            <a:off x="7231100" y="4551450"/>
            <a:ext cx="181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 repository 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791000" y="2251400"/>
            <a:ext cx="556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</a:rPr>
              <a:t>A web application for calculating dynamic price of Uber and Lyft cabs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/>
        </p:nvSpPr>
        <p:spPr>
          <a:xfrm>
            <a:off x="3069600" y="2017650"/>
            <a:ext cx="282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0B5394"/>
                </a:solidFill>
                <a:highlight>
                  <a:srgbClr val="FFFFFF"/>
                </a:highlight>
              </a:rPr>
              <a:t>Demo</a:t>
            </a:r>
            <a:endParaRPr sz="3000" b="1">
              <a:solidFill>
                <a:srgbClr val="0B539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/>
        </p:nvSpPr>
        <p:spPr>
          <a:xfrm>
            <a:off x="206275" y="190525"/>
            <a:ext cx="794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B5394"/>
                </a:solidFill>
                <a:highlight>
                  <a:srgbClr val="FFFFFF"/>
                </a:highlight>
              </a:rPr>
              <a:t>How our Models work compared to Uber and Lyft</a:t>
            </a:r>
            <a:endParaRPr b="1">
              <a:solidFill>
                <a:srgbClr val="0B5394"/>
              </a:solidFill>
              <a:highlight>
                <a:srgbClr val="FFFFFF"/>
              </a:highlight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225" y="590725"/>
            <a:ext cx="4362026" cy="165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 rotWithShape="1">
          <a:blip r:embed="rId4">
            <a:alphaModFix/>
          </a:blip>
          <a:srcRect t="52223" r="88342"/>
          <a:stretch/>
        </p:blipFill>
        <p:spPr>
          <a:xfrm>
            <a:off x="7840950" y="590725"/>
            <a:ext cx="886922" cy="16595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6750" y="2571750"/>
            <a:ext cx="2155255" cy="25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275" y="2571750"/>
            <a:ext cx="2121151" cy="240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453825" y="987775"/>
            <a:ext cx="2429400" cy="738900"/>
          </a:xfrm>
          <a:prstGeom prst="rect">
            <a:avLst/>
          </a:prstGeom>
          <a:noFill/>
          <a:ln w="9525" cap="flat" cmpd="sng">
            <a:solidFill>
              <a:srgbClr val="2D3B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Uber X and Lyft Lux selected which gave the following price prediction</a:t>
            </a:r>
            <a:endParaRPr sz="1200"/>
          </a:p>
        </p:txBody>
      </p:sp>
      <p:sp>
        <p:nvSpPr>
          <p:cNvPr id="180" name="Google Shape;180;p23"/>
          <p:cNvSpPr/>
          <p:nvPr/>
        </p:nvSpPr>
        <p:spPr>
          <a:xfrm>
            <a:off x="2981100" y="1352625"/>
            <a:ext cx="312300" cy="17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206275" y="2202450"/>
            <a:ext cx="3389400" cy="36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Uber X and Lyft Lux selected at the same time. </a:t>
            </a:r>
            <a:endParaRPr sz="1200"/>
          </a:p>
        </p:txBody>
      </p:sp>
      <p:graphicFrame>
        <p:nvGraphicFramePr>
          <p:cNvPr id="182" name="Google Shape;182;p23"/>
          <p:cNvGraphicFramePr/>
          <p:nvPr/>
        </p:nvGraphicFramePr>
        <p:xfrm>
          <a:off x="5300425" y="3673225"/>
          <a:ext cx="3389400" cy="1143000"/>
        </p:xfrm>
        <a:graphic>
          <a:graphicData uri="http://schemas.openxmlformats.org/drawingml/2006/table">
            <a:tbl>
              <a:tblPr>
                <a:noFill/>
                <a:tableStyleId>{275841D8-B008-483F-977B-AEA8D9C98F9D}</a:tableStyleId>
              </a:tblPr>
              <a:tblGrid>
                <a:gridCol w="112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Real App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Easy Cabs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Uber X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$8.18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$8.74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Lyft Lux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$14.43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$15.62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3" name="Google Shape;18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0225" y="3164125"/>
            <a:ext cx="536025" cy="4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2436" y="3200775"/>
            <a:ext cx="420589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9">
            <a:alphaModFix/>
          </a:blip>
          <a:srcRect l="76708" t="3807" r="3032" b="61764"/>
          <a:stretch/>
        </p:blipFill>
        <p:spPr>
          <a:xfrm>
            <a:off x="7877975" y="3090612"/>
            <a:ext cx="420600" cy="51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/>
        </p:nvSpPr>
        <p:spPr>
          <a:xfrm>
            <a:off x="294325" y="296800"/>
            <a:ext cx="8468400" cy="341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B5394"/>
                </a:solidFill>
                <a:highlight>
                  <a:srgbClr val="FFFFFF"/>
                </a:highlight>
              </a:rPr>
              <a:t>Lessons Learned </a:t>
            </a:r>
            <a:endParaRPr b="1" dirty="0">
              <a:solidFill>
                <a:srgbClr val="0B5394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500"/>
              <a:buChar char="●"/>
            </a:pPr>
            <a:r>
              <a:rPr lang="en" sz="1500" dirty="0">
                <a:solidFill>
                  <a:srgbClr val="2D3B45"/>
                </a:solidFill>
                <a:highlight>
                  <a:srgbClr val="FFFFFF"/>
                </a:highlight>
              </a:rPr>
              <a:t>Importance of code readability</a:t>
            </a:r>
            <a:endParaRPr sz="1500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500"/>
              <a:buChar char="●"/>
            </a:pPr>
            <a:r>
              <a:rPr lang="en" sz="1500" dirty="0">
                <a:solidFill>
                  <a:srgbClr val="2D3B45"/>
                </a:solidFill>
                <a:highlight>
                  <a:srgbClr val="FFFFFF"/>
                </a:highlight>
              </a:rPr>
              <a:t>Working on collaborative projects (Used excel for task management)</a:t>
            </a:r>
            <a:endParaRPr sz="1500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500"/>
              <a:buChar char="●"/>
            </a:pPr>
            <a:r>
              <a:rPr lang="en" sz="1500" dirty="0">
                <a:solidFill>
                  <a:srgbClr val="2D3B45"/>
                </a:solidFill>
                <a:highlight>
                  <a:srgbClr val="FFFFFF"/>
                </a:highlight>
              </a:rPr>
              <a:t>Streamlining development using version control, unit testing and Continuous Integration</a:t>
            </a: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500"/>
              <a:buChar char="●"/>
            </a:pPr>
            <a:r>
              <a:rPr lang="en" sz="1500" dirty="0">
                <a:solidFill>
                  <a:srgbClr val="2D3B45"/>
                </a:solidFill>
                <a:highlight>
                  <a:srgbClr val="FFFFFF"/>
                </a:highlight>
              </a:rPr>
              <a:t>Writing scalable software</a:t>
            </a:r>
            <a:endParaRPr sz="1500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500"/>
              <a:buChar char="●"/>
            </a:pPr>
            <a:r>
              <a:rPr lang="en" sz="1500" dirty="0">
                <a:solidFill>
                  <a:srgbClr val="2D3B45"/>
                </a:solidFill>
                <a:highlight>
                  <a:srgbClr val="FFFFFF"/>
                </a:highlight>
              </a:rPr>
              <a:t>Why some of the following are important and we incorporated them:</a:t>
            </a:r>
            <a:endParaRPr sz="1500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500"/>
              <a:buChar char="○"/>
            </a:pPr>
            <a:r>
              <a:rPr lang="en" sz="1500" dirty="0">
                <a:solidFill>
                  <a:srgbClr val="2D3B45"/>
                </a:solidFill>
                <a:highlight>
                  <a:schemeClr val="lt1"/>
                </a:highlight>
              </a:rPr>
              <a:t>Code extensibility</a:t>
            </a:r>
            <a:endParaRPr sz="1500" dirty="0">
              <a:solidFill>
                <a:srgbClr val="2D3B45"/>
              </a:solidFill>
              <a:highlight>
                <a:schemeClr val="lt1"/>
              </a:highlight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500"/>
              <a:buChar char="○"/>
            </a:pPr>
            <a:r>
              <a:rPr lang="en" sz="1500" dirty="0">
                <a:solidFill>
                  <a:srgbClr val="2D3B45"/>
                </a:solidFill>
                <a:highlight>
                  <a:srgbClr val="FFFFFF"/>
                </a:highlight>
              </a:rPr>
              <a:t>Separation of concerns</a:t>
            </a:r>
            <a:endParaRPr sz="1500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500"/>
              <a:buChar char="○"/>
            </a:pPr>
            <a:r>
              <a:rPr lang="en" sz="1500" dirty="0">
                <a:solidFill>
                  <a:srgbClr val="2D3B45"/>
                </a:solidFill>
                <a:highlight>
                  <a:srgbClr val="FFFFFF"/>
                </a:highlight>
              </a:rPr>
              <a:t>Abstraction</a:t>
            </a: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500"/>
              <a:buChar char="○"/>
            </a:pPr>
            <a:r>
              <a:rPr lang="en" sz="1500" dirty="0">
                <a:solidFill>
                  <a:srgbClr val="2D3B45"/>
                </a:solidFill>
                <a:highlight>
                  <a:srgbClr val="FFFFFF"/>
                </a:highlight>
              </a:rPr>
              <a:t>Developing APIs as deep modules with minimal interface</a:t>
            </a:r>
            <a:endParaRPr sz="1200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162725" y="198100"/>
            <a:ext cx="8022900" cy="2042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B5394"/>
                </a:solidFill>
                <a:highlight>
                  <a:srgbClr val="FFFFFF"/>
                </a:highlight>
              </a:rPr>
              <a:t>Future work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0B5394"/>
              </a:solidFill>
              <a:highlight>
                <a:srgbClr val="FFFFFF"/>
              </a:highlight>
            </a:endParaRPr>
          </a:p>
          <a:p>
            <a:pPr marL="3810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200"/>
              <a:buAutoNum type="arabicParenR"/>
            </a:pPr>
            <a:r>
              <a:rPr lang="en" sz="1200" dirty="0">
                <a:solidFill>
                  <a:srgbClr val="2D3B45"/>
                </a:solidFill>
                <a:highlight>
                  <a:srgbClr val="FFFFFF"/>
                </a:highlight>
              </a:rPr>
              <a:t>Add database </a:t>
            </a:r>
          </a:p>
          <a:p>
            <a:pPr marL="3810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200"/>
              <a:buAutoNum type="arabicParenR"/>
            </a:pPr>
            <a:r>
              <a:rPr lang="en" sz="1200" dirty="0">
                <a:solidFill>
                  <a:srgbClr val="2D3B45"/>
                </a:solidFill>
                <a:highlight>
                  <a:srgbClr val="FFFFFF"/>
                </a:highlight>
              </a:rPr>
              <a:t>Add Deployment (Development/application Server)</a:t>
            </a:r>
          </a:p>
          <a:p>
            <a:pPr marL="3810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200"/>
              <a:buAutoNum type="arabicParenR"/>
            </a:pPr>
            <a:r>
              <a:rPr lang="en" sz="1200" dirty="0">
                <a:solidFill>
                  <a:srgbClr val="2D3B45"/>
                </a:solidFill>
                <a:highlight>
                  <a:srgbClr val="FFFFFF"/>
                </a:highlight>
              </a:rPr>
              <a:t>Add logging and monitoring mechanism</a:t>
            </a:r>
          </a:p>
          <a:p>
            <a:pPr marL="38100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200"/>
              <a:buAutoNum type="arabicParenR"/>
            </a:pPr>
            <a:r>
              <a:rPr lang="en" sz="1200" dirty="0">
                <a:solidFill>
                  <a:srgbClr val="2D3B45"/>
                </a:solidFill>
                <a:highlight>
                  <a:srgbClr val="FFFFFF"/>
                </a:highlight>
              </a:rPr>
              <a:t>Get Uber and Lyft API server tokens to make the feedback loop fully functional</a:t>
            </a:r>
            <a:endParaRPr sz="1200" dirty="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/>
        </p:nvSpPr>
        <p:spPr>
          <a:xfrm>
            <a:off x="3239100" y="2371650"/>
            <a:ext cx="2665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 b="1">
                <a:solidFill>
                  <a:srgbClr val="0B5394"/>
                </a:solidFill>
                <a:highlight>
                  <a:srgbClr val="FFFFFF"/>
                </a:highlight>
              </a:rPr>
              <a:t>Thank You!</a:t>
            </a:r>
            <a:endParaRPr sz="190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607225" y="198100"/>
            <a:ext cx="7578300" cy="4418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B5394"/>
                </a:solidFill>
                <a:highlight>
                  <a:srgbClr val="FFFFFF"/>
                </a:highlight>
              </a:rPr>
              <a:t>Introduction</a:t>
            </a:r>
            <a:r>
              <a:rPr lang="en" b="1" dirty="0">
                <a:solidFill>
                  <a:srgbClr val="2D3B45"/>
                </a:solidFill>
                <a:highlight>
                  <a:srgbClr val="FFFFFF"/>
                </a:highlight>
              </a:rPr>
              <a:t> </a:t>
            </a:r>
            <a:endParaRPr b="1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D3B45"/>
                </a:solidFill>
                <a:highlight>
                  <a:srgbClr val="FFFFFF"/>
                </a:highlight>
              </a:rPr>
              <a:t>Uber and Lyft account for the major market capitalization for offering cab services on an app.</a:t>
            </a:r>
            <a:endParaRPr sz="1200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D3B45"/>
                </a:solidFill>
                <a:highlight>
                  <a:srgbClr val="FFFFFF"/>
                </a:highlight>
              </a:rPr>
              <a:t>But these prices are not constant like public transportation. They are greatly affected by the demand and supply of rides at a given time. </a:t>
            </a: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D3B45"/>
                </a:solidFill>
                <a:highlight>
                  <a:srgbClr val="FFFFFF"/>
                </a:highlight>
              </a:rPr>
              <a:t>So what exactly drives this demand? Some of the factors include weather changes, rush hours and location.</a:t>
            </a:r>
            <a:endParaRPr sz="1200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b="1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B5394"/>
                </a:solidFill>
                <a:highlight>
                  <a:srgbClr val="FFFFFF"/>
                </a:highlight>
              </a:rPr>
              <a:t>Domain</a:t>
            </a:r>
            <a:endParaRPr sz="1200" b="1" dirty="0">
              <a:solidFill>
                <a:srgbClr val="0B5394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D3B45"/>
                </a:solidFill>
                <a:highlight>
                  <a:srgbClr val="FFFFFF"/>
                </a:highlight>
              </a:rPr>
              <a:t>Machine Learning, Software Design, UI/UX</a:t>
            </a:r>
            <a:endParaRPr sz="1200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B5394"/>
                </a:solidFill>
                <a:highlight>
                  <a:srgbClr val="FFFFFF"/>
                </a:highlight>
              </a:rPr>
              <a:t>Goals</a:t>
            </a:r>
            <a:endParaRPr b="1" dirty="0">
              <a:solidFill>
                <a:srgbClr val="0B5394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 dirty="0">
                <a:solidFill>
                  <a:srgbClr val="2D3B45"/>
                </a:solidFill>
                <a:highlight>
                  <a:srgbClr val="FFFFFF"/>
                </a:highlight>
              </a:rPr>
              <a:t>To understand the software design, code and use of APIs for large scale systems.</a:t>
            </a:r>
            <a:endParaRPr sz="1200" dirty="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 dirty="0">
                <a:solidFill>
                  <a:srgbClr val="2D3B45"/>
                </a:solidFill>
                <a:highlight>
                  <a:srgbClr val="FFFFFF"/>
                </a:highlight>
              </a:rPr>
              <a:t>Learn software Design for scalable systems 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 dirty="0">
                <a:solidFill>
                  <a:srgbClr val="2D3B45"/>
                </a:solidFill>
                <a:highlight>
                  <a:srgbClr val="FFFFFF"/>
                </a:highlight>
              </a:rPr>
              <a:t>Study, design and implement a well thought out ML application following software design principles like separation of concerns, abstraction and refactoring.</a:t>
            </a:r>
            <a:endParaRPr sz="1200" dirty="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162725" y="198100"/>
            <a:ext cx="80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B5394"/>
                </a:solidFill>
                <a:highlight>
                  <a:srgbClr val="FFFFFF"/>
                </a:highlight>
              </a:rPr>
              <a:t>Background</a:t>
            </a:r>
            <a:endParaRPr b="1">
              <a:solidFill>
                <a:srgbClr val="0B5394"/>
              </a:solidFill>
              <a:highlight>
                <a:srgbClr val="FFFFFF"/>
              </a:highlight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225" y="976050"/>
            <a:ext cx="5707024" cy="3960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9" name="Google Shape;69;p15"/>
          <p:cNvSpPr txBox="1"/>
          <p:nvPr/>
        </p:nvSpPr>
        <p:spPr>
          <a:xfrm>
            <a:off x="275875" y="3346225"/>
            <a:ext cx="28833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ML model parameters considered referring to Uber’s blog: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https://www.uber.com/en-GB/blog/uber-dynamic-pricing/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354850" y="3612900"/>
            <a:ext cx="1112400" cy="1023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275875" y="976050"/>
            <a:ext cx="2758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Parameters like Rush hour, traffic, weather conditions, source and destination was inspired based on the background research conducted.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162725" y="198100"/>
            <a:ext cx="80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B5394"/>
                </a:solidFill>
                <a:highlight>
                  <a:srgbClr val="FFFFFF"/>
                </a:highlight>
              </a:rPr>
              <a:t>Problem Statement</a:t>
            </a:r>
            <a:endParaRPr b="1">
              <a:solidFill>
                <a:srgbClr val="0B5394"/>
              </a:solidFill>
              <a:highlight>
                <a:srgbClr val="FFFFFF"/>
              </a:highlight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31575" y="964725"/>
            <a:ext cx="788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 a thoughtfully designed ML-based web application which compares dynamic price of Uber and Lyft cabs depending on user requirements</a:t>
            </a:r>
            <a:endParaRPr dirty="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588" y="1884000"/>
            <a:ext cx="5542825" cy="25305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" name="Google Shape;79;p16"/>
          <p:cNvSpPr txBox="1"/>
          <p:nvPr/>
        </p:nvSpPr>
        <p:spPr>
          <a:xfrm>
            <a:off x="4095250" y="4500125"/>
            <a:ext cx="200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prototype output</a:t>
            </a:r>
            <a:endParaRPr sz="1000"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162725" y="198100"/>
            <a:ext cx="80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B5394"/>
                </a:solidFill>
                <a:highlight>
                  <a:srgbClr val="FFFFFF"/>
                </a:highlight>
              </a:rPr>
              <a:t>Data</a:t>
            </a: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 </a:t>
            </a:r>
            <a:r>
              <a:rPr lang="en" b="1">
                <a:solidFill>
                  <a:srgbClr val="0B5394"/>
                </a:solidFill>
                <a:highlight>
                  <a:srgbClr val="FFFFFF"/>
                </a:highlight>
              </a:rPr>
              <a:t>&amp;</a:t>
            </a:r>
            <a:r>
              <a:rPr lang="en" sz="1200">
                <a:solidFill>
                  <a:srgbClr val="2D3B45"/>
                </a:solidFill>
                <a:highlight>
                  <a:srgbClr val="FFFFFF"/>
                </a:highlight>
              </a:rPr>
              <a:t> </a:t>
            </a:r>
            <a:r>
              <a:rPr lang="en" b="1">
                <a:solidFill>
                  <a:srgbClr val="0B5394"/>
                </a:solidFill>
                <a:highlight>
                  <a:srgbClr val="FFFFFF"/>
                </a:highlight>
              </a:rPr>
              <a:t>Limitations</a:t>
            </a:r>
            <a:endParaRPr sz="1200">
              <a:solidFill>
                <a:srgbClr val="2D3B45"/>
              </a:solidFill>
              <a:highlight>
                <a:srgbClr val="FFFFFF"/>
              </a:highlight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699475" y="1419700"/>
            <a:ext cx="80229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cab_type : Uber or Lyft.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clouds : presence or absence of clouds.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destination : name of the destination in words.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humidity : humidity in percentage.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location : location of the place where the weather is recorded.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pressure : atmospheric pressure in millibar.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price : price estimate for the ride in USD.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rain : rain in inches for the last hour.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name : type of the car specified, eg. X, XL.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source : name of the source in words.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surge_multiplier : 5 unique values mentioned.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temp : temperature in Fahrenheit.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time_stamp : start of the cab journey in epoch units.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wind : wind speed in miles per hour.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699475" y="598300"/>
            <a:ext cx="761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Uber &amp; Lyft Cab Prices Dataset | Kaggle</a:t>
            </a:r>
            <a:endParaRPr sz="1200"/>
          </a:p>
        </p:txBody>
      </p:sp>
      <p:sp>
        <p:nvSpPr>
          <p:cNvPr id="87" name="Google Shape;87;p17"/>
          <p:cNvSpPr txBox="1"/>
          <p:nvPr/>
        </p:nvSpPr>
        <p:spPr>
          <a:xfrm>
            <a:off x="699475" y="1050388"/>
            <a:ext cx="365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Features </a:t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837600" y="1050400"/>
            <a:ext cx="3123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5394"/>
                </a:solidFill>
              </a:rPr>
              <a:t>Limitations</a:t>
            </a:r>
            <a:br>
              <a:rPr lang="en" sz="1200"/>
            </a:b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Dataset restricted to areas within Boston, MA 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162725" y="198100"/>
            <a:ext cx="80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B5394"/>
                </a:solidFill>
                <a:highlight>
                  <a:srgbClr val="FFFFFF"/>
                </a:highlight>
              </a:rPr>
              <a:t>User Interaction</a:t>
            </a:r>
            <a:endParaRPr b="1">
              <a:solidFill>
                <a:srgbClr val="0B5394"/>
              </a:solidFill>
              <a:highlight>
                <a:srgbClr val="FFFFFF"/>
              </a:highlight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162725" y="668975"/>
            <a:ext cx="89277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This application helps the user in choosing a cab from Uber or Lyft as per the dynamic cost output generated.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User input requirements: -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Enters source and destination.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Provides cab types for uber and lyft.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25" y="2337675"/>
            <a:ext cx="4041160" cy="25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r="65977"/>
          <a:stretch/>
        </p:blipFill>
        <p:spPr>
          <a:xfrm>
            <a:off x="4275724" y="2337675"/>
            <a:ext cx="1882225" cy="2525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648" y="2337675"/>
            <a:ext cx="2681251" cy="195062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162725" y="198100"/>
            <a:ext cx="80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B5394"/>
                </a:solidFill>
                <a:highlight>
                  <a:srgbClr val="FFFFFF"/>
                </a:highlight>
              </a:rPr>
              <a:t>User Interaction</a:t>
            </a:r>
            <a:endParaRPr b="1">
              <a:solidFill>
                <a:srgbClr val="0B5394"/>
              </a:solidFill>
              <a:highlight>
                <a:srgbClr val="FFFFFF"/>
              </a:highlight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51250" y="668975"/>
            <a:ext cx="8839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chemeClr val="lt1"/>
                </a:highlight>
              </a:rPr>
              <a:t>Program: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Calculates the surge and price prediction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highlight>
                  <a:schemeClr val="lt1"/>
                </a:highlight>
              </a:rPr>
              <a:t>Output: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 Returns result as follows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0" y="1491325"/>
            <a:ext cx="8313124" cy="316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1392563" y="2276058"/>
            <a:ext cx="684300" cy="40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Login API</a:t>
            </a:r>
            <a:endParaRPr sz="1100"/>
          </a:p>
        </p:txBody>
      </p:sp>
      <p:cxnSp>
        <p:nvCxnSpPr>
          <p:cNvPr id="110" name="Google Shape;110;p20"/>
          <p:cNvCxnSpPr>
            <a:stCxn id="109" idx="3"/>
            <a:endCxn id="111" idx="1"/>
          </p:cNvCxnSpPr>
          <p:nvPr/>
        </p:nvCxnSpPr>
        <p:spPr>
          <a:xfrm rot="10800000" flipH="1">
            <a:off x="2076863" y="1595058"/>
            <a:ext cx="2012400" cy="8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20"/>
          <p:cNvCxnSpPr>
            <a:stCxn id="109" idx="2"/>
          </p:cNvCxnSpPr>
          <p:nvPr/>
        </p:nvCxnSpPr>
        <p:spPr>
          <a:xfrm flipH="1">
            <a:off x="1727813" y="2680458"/>
            <a:ext cx="6900" cy="4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20"/>
          <p:cNvSpPr/>
          <p:nvPr/>
        </p:nvSpPr>
        <p:spPr>
          <a:xfrm>
            <a:off x="1378778" y="3123326"/>
            <a:ext cx="766800" cy="4044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Login unsuccessful, try again</a:t>
            </a:r>
            <a:endParaRPr sz="800"/>
          </a:p>
        </p:txBody>
      </p:sp>
      <p:sp>
        <p:nvSpPr>
          <p:cNvPr id="111" name="Google Shape;111;p20"/>
          <p:cNvSpPr/>
          <p:nvPr/>
        </p:nvSpPr>
        <p:spPr>
          <a:xfrm>
            <a:off x="4089156" y="1342701"/>
            <a:ext cx="965100" cy="504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Web App</a:t>
            </a:r>
            <a:endParaRPr sz="1000"/>
          </a:p>
        </p:txBody>
      </p:sp>
      <p:sp>
        <p:nvSpPr>
          <p:cNvPr id="114" name="Google Shape;114;p20"/>
          <p:cNvSpPr/>
          <p:nvPr/>
        </p:nvSpPr>
        <p:spPr>
          <a:xfrm>
            <a:off x="6306678" y="984099"/>
            <a:ext cx="1108800" cy="206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Google Maps API</a:t>
            </a:r>
            <a:endParaRPr sz="900"/>
          </a:p>
        </p:txBody>
      </p:sp>
      <p:sp>
        <p:nvSpPr>
          <p:cNvPr id="115" name="Google Shape;115;p20"/>
          <p:cNvSpPr/>
          <p:nvPr/>
        </p:nvSpPr>
        <p:spPr>
          <a:xfrm>
            <a:off x="6306678" y="1365723"/>
            <a:ext cx="1108800" cy="206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Weather API</a:t>
            </a:r>
            <a:endParaRPr sz="900"/>
          </a:p>
        </p:txBody>
      </p:sp>
      <p:sp>
        <p:nvSpPr>
          <p:cNvPr id="116" name="Google Shape;116;p20"/>
          <p:cNvSpPr/>
          <p:nvPr/>
        </p:nvSpPr>
        <p:spPr>
          <a:xfrm>
            <a:off x="6306678" y="1782264"/>
            <a:ext cx="1108800" cy="206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Uber &amp; Lyft Pricing API</a:t>
            </a:r>
            <a:endParaRPr sz="900"/>
          </a:p>
        </p:txBody>
      </p:sp>
      <p:cxnSp>
        <p:nvCxnSpPr>
          <p:cNvPr id="117" name="Google Shape;117;p20"/>
          <p:cNvCxnSpPr>
            <a:stCxn id="111" idx="3"/>
            <a:endCxn id="114" idx="1"/>
          </p:cNvCxnSpPr>
          <p:nvPr/>
        </p:nvCxnSpPr>
        <p:spPr>
          <a:xfrm rot="10800000" flipH="1">
            <a:off x="5054256" y="1087401"/>
            <a:ext cx="1252500" cy="50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8" name="Google Shape;118;p20"/>
          <p:cNvCxnSpPr>
            <a:stCxn id="111" idx="3"/>
            <a:endCxn id="115" idx="1"/>
          </p:cNvCxnSpPr>
          <p:nvPr/>
        </p:nvCxnSpPr>
        <p:spPr>
          <a:xfrm rot="10800000" flipH="1">
            <a:off x="5054256" y="1469001"/>
            <a:ext cx="125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9" name="Google Shape;119;p20"/>
          <p:cNvCxnSpPr>
            <a:stCxn id="111" idx="3"/>
            <a:endCxn id="116" idx="1"/>
          </p:cNvCxnSpPr>
          <p:nvPr/>
        </p:nvCxnSpPr>
        <p:spPr>
          <a:xfrm>
            <a:off x="5054256" y="1595001"/>
            <a:ext cx="1252500" cy="29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0" name="Google Shape;120;p20"/>
          <p:cNvSpPr txBox="1"/>
          <p:nvPr/>
        </p:nvSpPr>
        <p:spPr>
          <a:xfrm>
            <a:off x="5978177" y="516276"/>
            <a:ext cx="1765800" cy="23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6491472" y="3145578"/>
            <a:ext cx="965100" cy="5046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Feedback Loop Microservice</a:t>
            </a:r>
            <a:endParaRPr sz="1000"/>
          </a:p>
        </p:txBody>
      </p:sp>
      <p:sp>
        <p:nvSpPr>
          <p:cNvPr id="123" name="Google Shape;123;p20"/>
          <p:cNvSpPr/>
          <p:nvPr/>
        </p:nvSpPr>
        <p:spPr>
          <a:xfrm>
            <a:off x="4274747" y="3123326"/>
            <a:ext cx="629764" cy="549119"/>
          </a:xfrm>
          <a:prstGeom prst="flowChartMagneticDisk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Database</a:t>
            </a:r>
            <a:endParaRPr sz="800"/>
          </a:p>
        </p:txBody>
      </p:sp>
      <p:cxnSp>
        <p:nvCxnSpPr>
          <p:cNvPr id="124" name="Google Shape;124;p20"/>
          <p:cNvCxnSpPr>
            <a:stCxn id="111" idx="2"/>
            <a:endCxn id="123" idx="1"/>
          </p:cNvCxnSpPr>
          <p:nvPr/>
        </p:nvCxnSpPr>
        <p:spPr>
          <a:xfrm>
            <a:off x="4571706" y="1847301"/>
            <a:ext cx="18000" cy="127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" name="Google Shape;125;p20"/>
          <p:cNvCxnSpPr>
            <a:endCxn id="122" idx="1"/>
          </p:cNvCxnSpPr>
          <p:nvPr/>
        </p:nvCxnSpPr>
        <p:spPr>
          <a:xfrm>
            <a:off x="4904772" y="3397878"/>
            <a:ext cx="158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6" name="Google Shape;126;p20"/>
          <p:cNvSpPr txBox="1"/>
          <p:nvPr/>
        </p:nvSpPr>
        <p:spPr>
          <a:xfrm>
            <a:off x="5017998" y="2819726"/>
            <a:ext cx="711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Retrain every friday</a:t>
            </a:r>
            <a:endParaRPr sz="1000"/>
          </a:p>
        </p:txBody>
      </p:sp>
      <p:sp>
        <p:nvSpPr>
          <p:cNvPr id="127" name="Google Shape;127;p20"/>
          <p:cNvSpPr/>
          <p:nvPr/>
        </p:nvSpPr>
        <p:spPr>
          <a:xfrm>
            <a:off x="6039754" y="4000790"/>
            <a:ext cx="831000" cy="6312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Retrain model 1</a:t>
            </a:r>
            <a:endParaRPr sz="900"/>
          </a:p>
        </p:txBody>
      </p:sp>
      <p:sp>
        <p:nvSpPr>
          <p:cNvPr id="128" name="Google Shape;128;p20"/>
          <p:cNvSpPr/>
          <p:nvPr/>
        </p:nvSpPr>
        <p:spPr>
          <a:xfrm>
            <a:off x="7341000" y="4000790"/>
            <a:ext cx="831000" cy="631200"/>
          </a:xfrm>
          <a:prstGeom prst="ellipse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Retrain model 2</a:t>
            </a:r>
            <a:endParaRPr sz="900"/>
          </a:p>
        </p:txBody>
      </p:sp>
      <p:cxnSp>
        <p:nvCxnSpPr>
          <p:cNvPr id="129" name="Google Shape;129;p20"/>
          <p:cNvCxnSpPr>
            <a:stCxn id="122" idx="2"/>
            <a:endCxn id="127" idx="0"/>
          </p:cNvCxnSpPr>
          <p:nvPr/>
        </p:nvCxnSpPr>
        <p:spPr>
          <a:xfrm flipH="1">
            <a:off x="6455322" y="3650178"/>
            <a:ext cx="51870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20"/>
          <p:cNvCxnSpPr>
            <a:stCxn id="122" idx="2"/>
            <a:endCxn id="128" idx="0"/>
          </p:cNvCxnSpPr>
          <p:nvPr/>
        </p:nvCxnSpPr>
        <p:spPr>
          <a:xfrm>
            <a:off x="6974022" y="3650178"/>
            <a:ext cx="782400" cy="3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0"/>
          <p:cNvSpPr/>
          <p:nvPr/>
        </p:nvSpPr>
        <p:spPr>
          <a:xfrm>
            <a:off x="6306678" y="2255650"/>
            <a:ext cx="1108800" cy="2064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Run predictions</a:t>
            </a:r>
            <a:endParaRPr sz="900"/>
          </a:p>
        </p:txBody>
      </p:sp>
      <p:cxnSp>
        <p:nvCxnSpPr>
          <p:cNvPr id="132" name="Google Shape;132;p20"/>
          <p:cNvCxnSpPr>
            <a:stCxn id="111" idx="3"/>
            <a:endCxn id="131" idx="1"/>
          </p:cNvCxnSpPr>
          <p:nvPr/>
        </p:nvCxnSpPr>
        <p:spPr>
          <a:xfrm>
            <a:off x="5054256" y="1595001"/>
            <a:ext cx="1252500" cy="7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3" name="Google Shape;133;p20"/>
          <p:cNvCxnSpPr>
            <a:stCxn id="134" idx="6"/>
            <a:endCxn id="109" idx="1"/>
          </p:cNvCxnSpPr>
          <p:nvPr/>
        </p:nvCxnSpPr>
        <p:spPr>
          <a:xfrm>
            <a:off x="913463" y="2478258"/>
            <a:ext cx="47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20"/>
          <p:cNvSpPr/>
          <p:nvPr/>
        </p:nvSpPr>
        <p:spPr>
          <a:xfrm>
            <a:off x="4749730" y="4114116"/>
            <a:ext cx="711900" cy="40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Update in the flask app above</a:t>
            </a:r>
            <a:endParaRPr sz="800"/>
          </a:p>
        </p:txBody>
      </p:sp>
      <p:cxnSp>
        <p:nvCxnSpPr>
          <p:cNvPr id="136" name="Google Shape;136;p20"/>
          <p:cNvCxnSpPr>
            <a:stCxn id="127" idx="2"/>
            <a:endCxn id="135" idx="3"/>
          </p:cNvCxnSpPr>
          <p:nvPr/>
        </p:nvCxnSpPr>
        <p:spPr>
          <a:xfrm rot="10800000">
            <a:off x="5461654" y="4316390"/>
            <a:ext cx="57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20"/>
          <p:cNvCxnSpPr>
            <a:stCxn id="128" idx="4"/>
            <a:endCxn id="135" idx="2"/>
          </p:cNvCxnSpPr>
          <p:nvPr/>
        </p:nvCxnSpPr>
        <p:spPr>
          <a:xfrm rot="5400000" flipH="1">
            <a:off x="6374400" y="3249890"/>
            <a:ext cx="113400" cy="2650800"/>
          </a:xfrm>
          <a:prstGeom prst="bentConnector3">
            <a:avLst>
              <a:gd name="adj1" fmla="val -170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" name="Google Shape;138;p20"/>
          <p:cNvSpPr txBox="1"/>
          <p:nvPr/>
        </p:nvSpPr>
        <p:spPr>
          <a:xfrm>
            <a:off x="254150" y="185837"/>
            <a:ext cx="194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B5394"/>
                </a:solidFill>
              </a:rPr>
              <a:t>High Level Design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2440234" y="1662575"/>
            <a:ext cx="96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l="35725" t="2315" r="36072" b="-12556"/>
          <a:stretch/>
        </p:blipFill>
        <p:spPr>
          <a:xfrm>
            <a:off x="334275" y="2222478"/>
            <a:ext cx="518616" cy="52568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5843401" y="2963424"/>
            <a:ext cx="2494800" cy="212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" name="Google Shape;142;p20"/>
          <p:cNvCxnSpPr>
            <a:stCxn id="111" idx="1"/>
          </p:cNvCxnSpPr>
          <p:nvPr/>
        </p:nvCxnSpPr>
        <p:spPr>
          <a:xfrm>
            <a:off x="4089156" y="1595001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20"/>
          <p:cNvCxnSpPr>
            <a:stCxn id="111" idx="0"/>
            <a:endCxn id="140" idx="0"/>
          </p:cNvCxnSpPr>
          <p:nvPr/>
        </p:nvCxnSpPr>
        <p:spPr>
          <a:xfrm rot="5400000">
            <a:off x="2142756" y="-206349"/>
            <a:ext cx="879900" cy="3978000"/>
          </a:xfrm>
          <a:prstGeom prst="bentConnector3">
            <a:avLst>
              <a:gd name="adj1" fmla="val -219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20"/>
          <p:cNvSpPr txBox="1"/>
          <p:nvPr/>
        </p:nvSpPr>
        <p:spPr>
          <a:xfrm>
            <a:off x="2076887" y="1203840"/>
            <a:ext cx="578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Output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162725" y="66475"/>
            <a:ext cx="80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0B5394"/>
                </a:solidFill>
                <a:highlight>
                  <a:srgbClr val="FFFFFF"/>
                </a:highlight>
              </a:rPr>
              <a:t>Low-Level System Design (Component Design)</a:t>
            </a:r>
            <a:endParaRPr b="1">
              <a:solidFill>
                <a:srgbClr val="0B5394"/>
              </a:solidFill>
              <a:highlight>
                <a:srgbClr val="FFFFFF"/>
              </a:highlight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548350" y="1645025"/>
            <a:ext cx="767700" cy="59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2038175" y="1458575"/>
            <a:ext cx="1306200" cy="96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Component 1 (Oauth API)</a:t>
            </a:r>
            <a:endParaRPr sz="1100"/>
          </a:p>
        </p:txBody>
      </p:sp>
      <p:sp>
        <p:nvSpPr>
          <p:cNvPr id="152" name="Google Shape;152;p21"/>
          <p:cNvSpPr/>
          <p:nvPr/>
        </p:nvSpPr>
        <p:spPr>
          <a:xfrm>
            <a:off x="4066500" y="1458575"/>
            <a:ext cx="1306200" cy="965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Component 2 (Get cab price and other API calls)</a:t>
            </a:r>
            <a:endParaRPr sz="1100"/>
          </a:p>
        </p:txBody>
      </p:sp>
      <p:sp>
        <p:nvSpPr>
          <p:cNvPr id="153" name="Google Shape;153;p21"/>
          <p:cNvSpPr/>
          <p:nvPr/>
        </p:nvSpPr>
        <p:spPr>
          <a:xfrm>
            <a:off x="6135825" y="641550"/>
            <a:ext cx="1306200" cy="965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Component 3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(Surge calculation- Random forest Classification model)</a:t>
            </a:r>
            <a:endParaRPr sz="1100"/>
          </a:p>
        </p:txBody>
      </p:sp>
      <p:sp>
        <p:nvSpPr>
          <p:cNvPr id="154" name="Google Shape;154;p21"/>
          <p:cNvSpPr/>
          <p:nvPr/>
        </p:nvSpPr>
        <p:spPr>
          <a:xfrm>
            <a:off x="6135825" y="1929025"/>
            <a:ext cx="1306200" cy="965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Component 4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(Dynamic pricing model -Linear Regression model inference)</a:t>
            </a:r>
            <a:endParaRPr sz="1100"/>
          </a:p>
        </p:txBody>
      </p:sp>
      <p:sp>
        <p:nvSpPr>
          <p:cNvPr id="155" name="Google Shape;155;p21"/>
          <p:cNvSpPr/>
          <p:nvPr/>
        </p:nvSpPr>
        <p:spPr>
          <a:xfrm>
            <a:off x="6135825" y="3348100"/>
            <a:ext cx="1306200" cy="96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Component 5 (Output)</a:t>
            </a:r>
            <a:endParaRPr sz="1100"/>
          </a:p>
        </p:txBody>
      </p:sp>
      <p:sp>
        <p:nvSpPr>
          <p:cNvPr id="156" name="Google Shape;156;p21"/>
          <p:cNvSpPr/>
          <p:nvPr/>
        </p:nvSpPr>
        <p:spPr>
          <a:xfrm>
            <a:off x="4087000" y="3314850"/>
            <a:ext cx="1306200" cy="96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Component 7 (Database)</a:t>
            </a:r>
            <a:endParaRPr sz="1100"/>
          </a:p>
        </p:txBody>
      </p:sp>
      <p:sp>
        <p:nvSpPr>
          <p:cNvPr id="157" name="Google Shape;157;p21"/>
          <p:cNvSpPr/>
          <p:nvPr/>
        </p:nvSpPr>
        <p:spPr>
          <a:xfrm>
            <a:off x="2038175" y="3314850"/>
            <a:ext cx="1306200" cy="9651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Component 6 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(Feedback loop cron job)</a:t>
            </a:r>
            <a:endParaRPr sz="1100"/>
          </a:p>
        </p:txBody>
      </p:sp>
      <p:cxnSp>
        <p:nvCxnSpPr>
          <p:cNvPr id="158" name="Google Shape;158;p21"/>
          <p:cNvCxnSpPr>
            <a:stCxn id="150" idx="3"/>
            <a:endCxn id="151" idx="1"/>
          </p:cNvCxnSpPr>
          <p:nvPr/>
        </p:nvCxnSpPr>
        <p:spPr>
          <a:xfrm>
            <a:off x="1316050" y="1941125"/>
            <a:ext cx="72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21"/>
          <p:cNvCxnSpPr>
            <a:stCxn id="151" idx="3"/>
            <a:endCxn id="152" idx="1"/>
          </p:cNvCxnSpPr>
          <p:nvPr/>
        </p:nvCxnSpPr>
        <p:spPr>
          <a:xfrm>
            <a:off x="3344375" y="1941125"/>
            <a:ext cx="72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21"/>
          <p:cNvCxnSpPr>
            <a:stCxn id="152" idx="3"/>
            <a:endCxn id="153" idx="1"/>
          </p:cNvCxnSpPr>
          <p:nvPr/>
        </p:nvCxnSpPr>
        <p:spPr>
          <a:xfrm rot="10800000" flipH="1">
            <a:off x="5372700" y="1124225"/>
            <a:ext cx="763200" cy="8169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1"/>
          <p:cNvCxnSpPr>
            <a:stCxn id="153" idx="2"/>
            <a:endCxn id="154" idx="0"/>
          </p:cNvCxnSpPr>
          <p:nvPr/>
        </p:nvCxnSpPr>
        <p:spPr>
          <a:xfrm>
            <a:off x="6788925" y="1606650"/>
            <a:ext cx="0" cy="32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1"/>
          <p:cNvCxnSpPr>
            <a:stCxn id="154" idx="2"/>
            <a:endCxn id="155" idx="0"/>
          </p:cNvCxnSpPr>
          <p:nvPr/>
        </p:nvCxnSpPr>
        <p:spPr>
          <a:xfrm>
            <a:off x="6788925" y="2894125"/>
            <a:ext cx="0" cy="4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1"/>
          <p:cNvCxnSpPr>
            <a:stCxn id="152" idx="2"/>
            <a:endCxn id="156" idx="0"/>
          </p:cNvCxnSpPr>
          <p:nvPr/>
        </p:nvCxnSpPr>
        <p:spPr>
          <a:xfrm>
            <a:off x="4719600" y="2423675"/>
            <a:ext cx="20400" cy="89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1"/>
          <p:cNvCxnSpPr>
            <a:stCxn id="157" idx="3"/>
            <a:endCxn id="156" idx="1"/>
          </p:cNvCxnSpPr>
          <p:nvPr/>
        </p:nvCxnSpPr>
        <p:spPr>
          <a:xfrm>
            <a:off x="3344375" y="3797400"/>
            <a:ext cx="74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Microsoft Macintosh PowerPoint</Application>
  <PresentationFormat>On-screen Show (16:9)</PresentationFormat>
  <Paragraphs>138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Easy Cabs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Cabs</dc:title>
  <cp:lastModifiedBy>Microsoft Office User</cp:lastModifiedBy>
  <cp:revision>1</cp:revision>
  <dcterms:modified xsi:type="dcterms:W3CDTF">2022-03-09T04:02:23Z</dcterms:modified>
</cp:coreProperties>
</file>